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258" r:id="rId2"/>
    <p:sldId id="368" r:id="rId3"/>
    <p:sldId id="398" r:id="rId4"/>
    <p:sldId id="404" r:id="rId5"/>
    <p:sldId id="380" r:id="rId6"/>
    <p:sldId id="381" r:id="rId7"/>
    <p:sldId id="379" r:id="rId8"/>
    <p:sldId id="384" r:id="rId9"/>
    <p:sldId id="386" r:id="rId10"/>
    <p:sldId id="389" r:id="rId11"/>
    <p:sldId id="390" r:id="rId12"/>
    <p:sldId id="388" r:id="rId13"/>
    <p:sldId id="387" r:id="rId14"/>
    <p:sldId id="395" r:id="rId15"/>
    <p:sldId id="394" r:id="rId16"/>
    <p:sldId id="397" r:id="rId17"/>
    <p:sldId id="393" r:id="rId18"/>
    <p:sldId id="392" r:id="rId19"/>
    <p:sldId id="391" r:id="rId20"/>
    <p:sldId id="402" r:id="rId21"/>
    <p:sldId id="414" r:id="rId22"/>
    <p:sldId id="399" r:id="rId23"/>
    <p:sldId id="400" r:id="rId24"/>
    <p:sldId id="401" r:id="rId25"/>
    <p:sldId id="403" r:id="rId26"/>
    <p:sldId id="405" r:id="rId27"/>
    <p:sldId id="406" r:id="rId28"/>
    <p:sldId id="411" r:id="rId29"/>
    <p:sldId id="412" r:id="rId30"/>
    <p:sldId id="413" r:id="rId31"/>
    <p:sldId id="360" r:id="rId32"/>
    <p:sldId id="369" r:id="rId33"/>
    <p:sldId id="408" r:id="rId34"/>
    <p:sldId id="374" r:id="rId35"/>
    <p:sldId id="410" r:id="rId36"/>
    <p:sldId id="409" r:id="rId37"/>
    <p:sldId id="37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A644"/>
    <a:srgbClr val="666262"/>
    <a:srgbClr val="1DB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E2-4FE2-A244-FC4555E0FF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E2-4FE2-A244-FC4555E0FF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E2-4FE2-A244-FC4555E0FF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E2-4FE2-A244-FC4555E0FF6F}"/>
              </c:ext>
            </c:extLst>
          </c:dPt>
          <c:dLbls>
            <c:dLbl>
              <c:idx val="0"/>
              <c:layout>
                <c:manualLayout>
                  <c:x val="-0.14150175334039292"/>
                  <c:y val="7.01569433921420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E2-4FE2-A244-FC4555E0FF6F}"/>
                </c:ext>
              </c:extLst>
            </c:dLbl>
            <c:dLbl>
              <c:idx val="1"/>
              <c:layout>
                <c:manualLayout>
                  <c:x val="0.16926398403248458"/>
                  <c:y val="-0.252812091037007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E2-4FE2-A244-FC4555E0FF6F}"/>
                </c:ext>
              </c:extLst>
            </c:dLbl>
            <c:dLbl>
              <c:idx val="2"/>
              <c:layout>
                <c:manualLayout>
                  <c:x val="7.7664828267455882E-2"/>
                  <c:y val="0.112899369274518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42361111111111"/>
                      <c:h val="0.152600142478495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E2-4FE2-A244-FC4555E0FF6F}"/>
                </c:ext>
              </c:extLst>
            </c:dLbl>
            <c:dLbl>
              <c:idx val="3"/>
              <c:layout>
                <c:manualLayout>
                  <c:x val="4.7775795603674544E-2"/>
                  <c:y val="0.10018345682370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09461437512617"/>
                      <c:h val="0.149067939468334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8E2-4FE2-A244-FC4555E0F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Gyenge</c:v>
                </c:pt>
                <c:pt idx="1">
                  <c:v>Átlag</c:v>
                </c:pt>
                <c:pt idx="2">
                  <c:v>Profi</c:v>
                </c:pt>
                <c:pt idx="3">
                  <c:v>Extrém</c:v>
                </c:pt>
              </c:strCache>
            </c:strRef>
          </c:cat>
          <c:val>
            <c:numRef>
              <c:f>Munka1!$B$2:$B$5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0.65</c:v>
                </c:pt>
                <c:pt idx="2">
                  <c:v>0.05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E2-4FE2-A244-FC4555E0FF6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1.2578616352201259E-2"/>
          <c:y val="0.25294563639000517"/>
          <c:w val="0.29049604648475547"/>
          <c:h val="0.58965947705339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D4403-A509-4A7F-8ACE-962AACA85BC6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88FCA-8843-493D-AA23-649DD4BB1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5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fld id="{35B55C9F-6850-4162-8B9C-ED0C171F833A}" type="slidenum">
              <a:rPr lang="hu-HU" altLang="hu-HU" sz="1200" smtClean="0">
                <a:solidFill>
                  <a:schemeClr val="tx1"/>
                </a:solidFill>
              </a:rPr>
              <a:pPr/>
              <a:t>33</a:t>
            </a:fld>
            <a:endParaRPr lang="hu-HU" altLang="hu-HU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571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7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14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80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774020"/>
            <a:ext cx="7076364" cy="4767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44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72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48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17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500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0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99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6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D7F0-AF4C-42DF-AB95-62EF2BDA5AC3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848E-AC4F-467C-8776-D02D6A51B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3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/>
            </a:r>
            <a:br>
              <a:rPr lang="hu-HU" sz="4000" b="1" dirty="0">
                <a:solidFill>
                  <a:srgbClr val="C00000"/>
                </a:solidFill>
              </a:rPr>
            </a:br>
            <a:r>
              <a:rPr lang="hu-HU" sz="4000" b="1" dirty="0">
                <a:solidFill>
                  <a:srgbClr val="C00000"/>
                </a:solidFill>
              </a:rPr>
              <a:t/>
            </a:r>
            <a:br>
              <a:rPr lang="hu-HU" sz="4000" b="1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8195" y="875211"/>
            <a:ext cx="8569234" cy="522514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hu-HU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hu-HU" sz="5400" b="1" dirty="0"/>
          </a:p>
          <a:p>
            <a:pPr marL="0" indent="0" algn="r">
              <a:buNone/>
            </a:pPr>
            <a:r>
              <a:rPr lang="hu-HU" sz="58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 hideghívás pszichológiája és technikája</a:t>
            </a:r>
            <a:endParaRPr lang="hu-HU" sz="5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endParaRPr lang="hu-HU" sz="3075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hu-HU" sz="4050" b="1" dirty="0"/>
          </a:p>
          <a:p>
            <a:pPr marL="0" indent="0" algn="r">
              <a:buNone/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Nyíri Zoltán</a:t>
            </a:r>
          </a:p>
          <a:p>
            <a:pPr marL="0" indent="0" algn="r">
              <a:buNone/>
            </a:pPr>
            <a:r>
              <a:rPr lang="hu-HU" sz="3075" dirty="0" err="1">
                <a:solidFill>
                  <a:schemeClr val="accent1">
                    <a:lumMod val="75000"/>
                  </a:schemeClr>
                </a:solidFill>
              </a:rPr>
              <a:t>www.szemelyisegkalauz.hu</a:t>
            </a:r>
            <a:endParaRPr lang="en-US" sz="307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 descr="KÃ©ptalÃ¡lat a kÃ¶vetkezÅre: âmiosz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413174"/>
            <a:ext cx="2010149" cy="8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535577" y="457199"/>
            <a:ext cx="8360229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Segítség, problémamegoldás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7" y="1410789"/>
            <a:ext cx="8634549" cy="531658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0"/>
            <a:r>
              <a:rPr lang="hu-HU" altLang="hu-HU" sz="5600" b="1" dirty="0" smtClean="0">
                <a:solidFill>
                  <a:schemeClr val="accent1">
                    <a:lumMod val="50000"/>
                  </a:schemeClr>
                </a:solidFill>
              </a:rPr>
              <a:t>„Ha </a:t>
            </a:r>
            <a:r>
              <a:rPr lang="hu-HU" altLang="hu-HU" sz="5600" b="1" dirty="0">
                <a:solidFill>
                  <a:schemeClr val="accent1">
                    <a:lumMod val="50000"/>
                  </a:schemeClr>
                </a:solidFill>
              </a:rPr>
              <a:t>találkozunk 10 percet és valóban tudok Önnek segíteni a lakás árának növelésében, akkor újra megfontolhatjuk ezt a kérdést</a:t>
            </a:r>
            <a:r>
              <a:rPr lang="hu-HU" altLang="hu-HU" sz="5600" b="1" dirty="0" smtClean="0">
                <a:solidFill>
                  <a:schemeClr val="accent1">
                    <a:lumMod val="50000"/>
                  </a:schemeClr>
                </a:solidFill>
              </a:rPr>
              <a:t>?”</a:t>
            </a:r>
            <a:endParaRPr lang="hu-HU" altLang="hu-HU" sz="5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u-HU" altLang="hu-HU" sz="5600" b="1" dirty="0" smtClean="0">
                <a:solidFill>
                  <a:schemeClr val="accent1">
                    <a:lumMod val="50000"/>
                  </a:schemeClr>
                </a:solidFill>
              </a:rPr>
              <a:t>„Tudom</a:t>
            </a:r>
            <a:r>
              <a:rPr lang="hu-HU" altLang="hu-HU" sz="5600" b="1" dirty="0">
                <a:solidFill>
                  <a:schemeClr val="accent1">
                    <a:lumMod val="50000"/>
                  </a:schemeClr>
                </a:solidFill>
              </a:rPr>
              <a:t>, hogy tegnapelőtt nemet mondott, és ezt el is fogadom. Viszont elfogad egy olyan segítséget, </a:t>
            </a:r>
            <a:r>
              <a:rPr lang="hu-HU" altLang="hu-HU" sz="5600" b="1" dirty="0" smtClean="0">
                <a:solidFill>
                  <a:schemeClr val="accent1">
                    <a:lumMod val="50000"/>
                  </a:schemeClr>
                </a:solidFill>
              </a:rPr>
              <a:t>hogy / nyitott lenne arra, hogy </a:t>
            </a:r>
            <a:r>
              <a:rPr lang="hu-HU" altLang="hu-HU" sz="5600" b="1" dirty="0">
                <a:solidFill>
                  <a:schemeClr val="accent1">
                    <a:lumMod val="50000"/>
                  </a:schemeClr>
                </a:solidFill>
              </a:rPr>
              <a:t>elmondom, minek köszönhetően adtunk el a szomszéd utcában egy hasonló lakást pár nap alatt</a:t>
            </a:r>
            <a:r>
              <a:rPr lang="hu-HU" altLang="hu-HU" sz="5600" b="1" dirty="0" smtClean="0">
                <a:solidFill>
                  <a:schemeClr val="accent1">
                    <a:lumMod val="50000"/>
                  </a:schemeClr>
                </a:solidFill>
              </a:rPr>
              <a:t>?”</a:t>
            </a:r>
            <a:endParaRPr lang="hu-HU" altLang="hu-HU" sz="5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10901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54480" y="457199"/>
            <a:ext cx="7341326" cy="1397727"/>
          </a:xfrm>
        </p:spPr>
        <p:txBody>
          <a:bodyPr>
            <a:normAutofit fontScale="90000"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Segítség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95943" y="1391360"/>
            <a:ext cx="4349932" cy="53165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altLang="hu-HU" sz="4800" b="1" dirty="0" smtClean="0">
                <a:solidFill>
                  <a:srgbClr val="0070C0"/>
                </a:solidFill>
              </a:rPr>
              <a:t>figyelmesség</a:t>
            </a:r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 is számít! (Pl. lábzsák)</a:t>
            </a: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 b="3286"/>
          <a:stretch/>
        </p:blipFill>
        <p:spPr>
          <a:xfrm>
            <a:off x="4950823" y="150059"/>
            <a:ext cx="4072976" cy="6557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3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457199"/>
            <a:ext cx="603259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Irányítás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7" y="1267097"/>
            <a:ext cx="8321040" cy="54602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Két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ember kommunikációjában az egyik mindig </a:t>
            </a:r>
            <a:r>
              <a:rPr lang="hu-HU" sz="4800" b="1" dirty="0" smtClean="0">
                <a:solidFill>
                  <a:srgbClr val="0070C0"/>
                </a:solidFill>
              </a:rPr>
              <a:t>irányít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Ki kérdez (többet)</a:t>
            </a:r>
          </a:p>
          <a:p>
            <a:pPr lvl="1"/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Ki </a:t>
            </a: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ad </a:t>
            </a: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időpontot</a:t>
            </a:r>
          </a:p>
          <a:p>
            <a:pPr lvl="1"/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Ki választ helyszínt</a:t>
            </a:r>
          </a:p>
          <a:p>
            <a:pPr lvl="1"/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Ki </a:t>
            </a: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végeztet el feladatokat a másikkal stb.</a:t>
            </a:r>
          </a:p>
          <a:p>
            <a:pPr lvl="0">
              <a:buFontTx/>
              <a:buChar char="-"/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35213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692331" y="457199"/>
            <a:ext cx="7889966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Önismeret, mentális blokkok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7" y="1410789"/>
            <a:ext cx="8412480" cy="531658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0"/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Tanulok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, gyakorlok annyit, hogy </a:t>
            </a:r>
            <a:r>
              <a:rPr lang="hu-HU" sz="4800" b="1" dirty="0">
                <a:solidFill>
                  <a:srgbClr val="0070C0"/>
                </a:solidFill>
              </a:rPr>
              <a:t>elhiggyem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magamról, igazán jó vagyok?</a:t>
            </a:r>
          </a:p>
          <a:p>
            <a:pPr lvl="0"/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Mi lenne, ha olyan lazán és </a:t>
            </a:r>
            <a:r>
              <a:rPr lang="hu-HU" sz="4800" b="1" dirty="0">
                <a:solidFill>
                  <a:srgbClr val="0070C0"/>
                </a:solidFill>
              </a:rPr>
              <a:t>örömmel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dolgoznék, mint amikor nem érzek teljesítménykényszert?</a:t>
            </a:r>
          </a:p>
          <a:p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Képes vagyok nagyokat </a:t>
            </a:r>
            <a:r>
              <a:rPr lang="hu-HU" altLang="hu-HU" sz="4800" b="1" dirty="0">
                <a:solidFill>
                  <a:srgbClr val="0070C0"/>
                </a:solidFill>
              </a:rPr>
              <a:t>nevetni</a:t>
            </a: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 munka közben?</a:t>
            </a:r>
          </a:p>
          <a:p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Szeretném, ha </a:t>
            </a:r>
            <a:r>
              <a:rPr lang="hu-HU" sz="4800" b="1" dirty="0">
                <a:solidFill>
                  <a:srgbClr val="0070C0"/>
                </a:solidFill>
              </a:rPr>
              <a:t>könnyebb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lenne ez a munka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10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692331" y="457199"/>
            <a:ext cx="7889966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Önismeret, mentális blokkok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6" y="1149531"/>
            <a:ext cx="8516983" cy="560396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endParaRPr lang="hu-HU" altLang="hu-HU" sz="1350" b="1" dirty="0"/>
          </a:p>
          <a:p>
            <a:pPr>
              <a:lnSpc>
                <a:spcPct val="110000"/>
              </a:lnSpc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Tényleg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szeretek másoknak </a:t>
            </a:r>
            <a:r>
              <a:rPr lang="hu-HU" sz="4800" b="1" dirty="0">
                <a:solidFill>
                  <a:srgbClr val="0070C0"/>
                </a:solidFill>
              </a:rPr>
              <a:t>segíteni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, vagy csak pénzhez akarok jutni?</a:t>
            </a:r>
          </a:p>
          <a:p>
            <a:pPr>
              <a:lnSpc>
                <a:spcPct val="110000"/>
              </a:lnSpc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El tudom hinni, hogy a munkám </a:t>
            </a:r>
            <a:r>
              <a:rPr lang="hu-HU" sz="4800" b="1" dirty="0">
                <a:solidFill>
                  <a:srgbClr val="0070C0"/>
                </a:solidFill>
              </a:rPr>
              <a:t>értéket ad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az embereknek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Keresek nekik pénzt?</a:t>
            </a:r>
          </a:p>
          <a:p>
            <a:pPr lvl="1">
              <a:lnSpc>
                <a:spcPct val="11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Spórolok nekik időt?</a:t>
            </a:r>
          </a:p>
          <a:p>
            <a:pPr lvl="1">
              <a:lnSpc>
                <a:spcPct val="11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Megvédem őket az átverésektől?</a:t>
            </a:r>
          </a:p>
          <a:p>
            <a:pPr lvl="1">
              <a:lnSpc>
                <a:spcPct val="11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Támogatom őket életük legnagyobb befektetésében?</a:t>
            </a:r>
            <a:endParaRPr lang="hu-H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11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15923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692331" y="457199"/>
            <a:ext cx="7889966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Önismeret, mentális blokkok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7" y="1410789"/>
            <a:ext cx="8791303" cy="531658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  <a:defRPr/>
            </a:pPr>
            <a:endParaRPr lang="hu-HU" altLang="hu-HU" sz="1350" b="1" dirty="0"/>
          </a:p>
          <a:p>
            <a:pPr>
              <a:lnSpc>
                <a:spcPct val="100000"/>
              </a:lnSpc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Egy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10-es skálán </a:t>
            </a:r>
            <a:r>
              <a:rPr lang="hu-HU" sz="4800" b="1" dirty="0">
                <a:solidFill>
                  <a:srgbClr val="0070C0"/>
                </a:solidFill>
              </a:rPr>
              <a:t>mennyire fontos 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célom?</a:t>
            </a:r>
          </a:p>
          <a:p>
            <a:pPr>
              <a:lnSpc>
                <a:spcPct val="100000"/>
              </a:lnSpc>
            </a:pP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Ez a cél </a:t>
            </a:r>
            <a:r>
              <a:rPr lang="hu-HU" altLang="hu-HU" sz="4800" b="1" dirty="0">
                <a:solidFill>
                  <a:srgbClr val="0070C0"/>
                </a:solidFill>
              </a:rPr>
              <a:t>nekem</a:t>
            </a: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 fontos?</a:t>
            </a:r>
          </a:p>
          <a:p>
            <a:pPr>
              <a:lnSpc>
                <a:spcPct val="100000"/>
              </a:lnSpc>
            </a:pP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Milyen érzés lesz elérni a célt? Jelentkezik bármi </a:t>
            </a:r>
            <a:r>
              <a:rPr lang="hu-HU" altLang="hu-HU" sz="4800" b="1" dirty="0">
                <a:solidFill>
                  <a:srgbClr val="0070C0"/>
                </a:solidFill>
              </a:rPr>
              <a:t>negatív</a:t>
            </a: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 belső hang erre gondolva? (Irigység? Újabb mérce? </a:t>
            </a:r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Megtartás?)</a:t>
            </a:r>
            <a:endParaRPr lang="hu-HU" altLang="hu-H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El tudom érni </a:t>
            </a:r>
            <a:r>
              <a:rPr lang="hu-HU" altLang="hu-HU" sz="4800" b="1" dirty="0">
                <a:solidFill>
                  <a:srgbClr val="0070C0"/>
                </a:solidFill>
              </a:rPr>
              <a:t>tiszta</a:t>
            </a:r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 eszközökkel?</a:t>
            </a:r>
          </a:p>
          <a:p>
            <a:pPr lvl="0">
              <a:lnSpc>
                <a:spcPct val="100000"/>
              </a:lnSpc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10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14527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692331" y="457199"/>
            <a:ext cx="7889966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Önismeret, mentális blokkok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" y="1410789"/>
            <a:ext cx="9144000" cy="531658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  <a:defRPr/>
            </a:pPr>
            <a:endParaRPr lang="hu-HU" altLang="hu-HU" sz="1350" b="1" dirty="0"/>
          </a:p>
          <a:p>
            <a:pPr>
              <a:lnSpc>
                <a:spcPct val="100000"/>
              </a:lnSpc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Hogy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érint, amikor azt látom, hogy akik velem egy időben / 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később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kezdték a munkát, hamarabb érnek el sikereket? </a:t>
            </a:r>
            <a:endParaRPr lang="hu-H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Képes vagyok 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akár napi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szinten új </a:t>
            </a:r>
            <a:r>
              <a:rPr lang="hu-HU" sz="4800" b="1" dirty="0">
                <a:solidFill>
                  <a:srgbClr val="0070C0"/>
                </a:solidFill>
              </a:rPr>
              <a:t>kapcsolatokat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teremteni?</a:t>
            </a:r>
          </a:p>
          <a:p>
            <a:pPr>
              <a:lnSpc>
                <a:spcPct val="100000"/>
              </a:lnSpc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El tudom viselni az ezzel járó </a:t>
            </a:r>
            <a:r>
              <a:rPr lang="hu-HU" sz="4800" b="1" dirty="0">
                <a:solidFill>
                  <a:srgbClr val="0070C0"/>
                </a:solidFill>
              </a:rPr>
              <a:t>visszautasításokat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? (Online – offline)</a:t>
            </a:r>
          </a:p>
          <a:p>
            <a:pPr>
              <a:lnSpc>
                <a:spcPct val="100000"/>
              </a:lnSpc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Képes vagyok </a:t>
            </a:r>
            <a:r>
              <a:rPr lang="hu-HU" sz="4800" b="1" dirty="0">
                <a:solidFill>
                  <a:srgbClr val="0070C0"/>
                </a:solidFill>
              </a:rPr>
              <a:t>élvezni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 magát a folyamatot?</a:t>
            </a:r>
          </a:p>
          <a:p>
            <a:pPr lvl="0">
              <a:lnSpc>
                <a:spcPct val="100000"/>
              </a:lnSpc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10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41574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692331" y="457199"/>
            <a:ext cx="7889966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Ügyfélismeret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7" y="1410789"/>
            <a:ext cx="8582297" cy="531658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Mi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az ügyfelem igénye </a:t>
            </a:r>
            <a:r>
              <a:rPr lang="hu-HU" sz="4800" b="1" dirty="0">
                <a:solidFill>
                  <a:srgbClr val="0070C0"/>
                </a:solidFill>
              </a:rPr>
              <a:t>emberileg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? (Mire „indul be” érzelmileg?)</a:t>
            </a:r>
          </a:p>
          <a:p>
            <a:pPr lvl="1"/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Személyiségtípus, 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intelligencia, nő-férfi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stb.</a:t>
            </a:r>
          </a:p>
          <a:p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Mi az ügyfelem igénye </a:t>
            </a:r>
            <a:r>
              <a:rPr lang="hu-HU" sz="4800" b="1" dirty="0">
                <a:solidFill>
                  <a:srgbClr val="0070C0"/>
                </a:solidFill>
              </a:rPr>
              <a:t>szakmailag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? (Mi fogja meg őt logikai szinten?)</a:t>
            </a:r>
          </a:p>
          <a:p>
            <a:pPr lvl="1"/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Tudom, mit vesz, mikor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miért, milyen tapasztalatai vannak?</a:t>
            </a:r>
          </a:p>
          <a:p>
            <a:pPr lvl="0"/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31098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457199"/>
            <a:ext cx="7042512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hideghívás felépítése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92777" y="1410789"/>
            <a:ext cx="7315199" cy="531658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Megnyitás </a:t>
            </a: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Pozícionálás</a:t>
            </a: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Kifogáskezelés 1.</a:t>
            </a: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Helyzetfeltárás</a:t>
            </a: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Értelmezés, pontosítás</a:t>
            </a: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Problémanagyítás</a:t>
            </a: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Prezentáció</a:t>
            </a:r>
          </a:p>
          <a:p>
            <a:r>
              <a:rPr lang="hu-HU" altLang="hu-HU" sz="4800" b="1" dirty="0">
                <a:solidFill>
                  <a:schemeClr val="accent1">
                    <a:lumMod val="50000"/>
                  </a:schemeClr>
                </a:solidFill>
              </a:rPr>
              <a:t>Kifogáskezelés </a:t>
            </a:r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endParaRPr lang="hu-HU" altLang="hu-H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</a:rPr>
              <a:t>Zárás </a:t>
            </a: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2914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332411" y="0"/>
            <a:ext cx="7093132" cy="2037805"/>
          </a:xfrm>
        </p:spPr>
        <p:txBody>
          <a:bodyPr>
            <a:normAutofit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Megnyitás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209006" y="1541417"/>
            <a:ext cx="8804365" cy="518595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Köszönj</a:t>
            </a: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 érthetően</a:t>
            </a:r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Mutatkozz</a:t>
            </a: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 be érthetően</a:t>
            </a:r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Indíts </a:t>
            </a: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pozitívan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„Jókor / alkalmas időben hívom?”</a:t>
            </a:r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Vagy kérj </a:t>
            </a: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elnézést</a:t>
            </a: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 őszintén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Elnézést kérek,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hogy ismeretlenül zavarom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.”</a:t>
            </a: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16284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-261257"/>
            <a:ext cx="6454684" cy="2129245"/>
          </a:xfrm>
        </p:spPr>
        <p:txBody>
          <a:bodyPr>
            <a:normAutofit/>
          </a:bodyPr>
          <a:lstStyle/>
          <a:p>
            <a:pPr algn="ctr"/>
            <a:r>
              <a:rPr lang="hu-HU" alt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Kerülj ki a hideghívás csapdájából!</a:t>
            </a:r>
            <a:endParaRPr lang="hu-HU" alt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535577" y="1658982"/>
            <a:ext cx="8425543" cy="5068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Nehéz neked</a:t>
            </a:r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Zavaró az ügyfélnek</a:t>
            </a:r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Helyette: 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rgbClr val="0070C0"/>
                </a:solidFill>
              </a:rPr>
              <a:t>Kapcsolatépítés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 – bárkivel bárhol (magán- és szakmai kapcsolatok is)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err="1" smtClean="0">
                <a:solidFill>
                  <a:srgbClr val="0070C0"/>
                </a:solidFill>
              </a:rPr>
              <a:t>Brandépítés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 – online, offline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rgbClr val="0070C0"/>
                </a:solidFill>
              </a:rPr>
              <a:t>Ajánlások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 – az elégedett ügyfél mindent visz </a:t>
            </a: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18739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332411" y="0"/>
            <a:ext cx="7093132" cy="2037805"/>
          </a:xfrm>
        </p:spPr>
        <p:txBody>
          <a:bodyPr>
            <a:normAutofit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Megnyitás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209006" y="1397725"/>
            <a:ext cx="8804365" cy="532964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Vagy legyél </a:t>
            </a: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egyedi</a:t>
            </a: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 és váratlan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Ön ingatlanos?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Méghozzá a legjobb a Kossuth utca és a Petőfi utca között! 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Ön ingatlanos?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Ingatlan-közvetítő vagyok.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Akkor kérem, ne zavarjon!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Hogy-hogy? Rossz napja volt ma?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Nem erről van szó, csak…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59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332411" y="0"/>
            <a:ext cx="7093132" cy="2037805"/>
          </a:xfrm>
        </p:spPr>
        <p:txBody>
          <a:bodyPr>
            <a:normAutofit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Megnyitás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209006" y="1397725"/>
            <a:ext cx="8804365" cy="532964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Vagy legyél </a:t>
            </a: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egyedi</a:t>
            </a: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 és váratlan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-Ön ingatlanos?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Ingatlan-közvetítő vagyok.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Akkor kérem, ne zavarjon!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Mit gondol, hány ingatlanos fogja még zavarni?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Remélem, egy se!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Akkor zárjuk rövidre a dolgot. Megengedi, hogy megmutassam, miért mindig engem választanak a </a:t>
            </a:r>
            <a:r>
              <a:rPr lang="hu-HU" altLang="hu-HU" sz="4000" b="1" smtClean="0">
                <a:solidFill>
                  <a:schemeClr val="accent1">
                    <a:lumMod val="50000"/>
                  </a:schemeClr>
                </a:solidFill>
              </a:rPr>
              <a:t>hölgy tulajdonosok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? :D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32254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332411" y="457199"/>
            <a:ext cx="7093132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Pozícionálás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209006" y="1410789"/>
            <a:ext cx="8804365" cy="53165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Mondj magadról </a:t>
            </a:r>
            <a:r>
              <a:rPr lang="hu-HU" altLang="hu-HU" sz="4400" b="1" dirty="0" err="1" smtClean="0">
                <a:solidFill>
                  <a:schemeClr val="accent1">
                    <a:lumMod val="75000"/>
                  </a:schemeClr>
                </a:solidFill>
              </a:rPr>
              <a:t>pozitívat</a:t>
            </a: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, ami igaz</a:t>
            </a:r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Kifogásra is válaszolj pozitívan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Tilos visszatámadni,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mentegetőzni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, vitatkozni, gúnyolódni. (A hangszín is számít!)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Ön ingatlanos?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Én az az ingatlanos vagyok, aki egy 20 milliós ingatlan értékét plusz 2-vel meg szokta emelni az ügyfeleinek.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3022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332411" y="457199"/>
            <a:ext cx="7093132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Pozícionálás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209006" y="1410789"/>
            <a:ext cx="8804365" cy="53165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lvl="0"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Kifogásra is válaszolj pozitívan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Ön ingatlanos?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Én az az ingatlanos vagyok, aki ebben a városrészben a legtöbb lakást eladta az elmúlt negyedévben.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- Ön ingatlanos?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Én az az ingatlanos vagyok, akit tovább szoktak ajánlani az ügyfelek. Találkozott már ilyennel?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0598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7942217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Pozícionálás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410789"/>
            <a:ext cx="8948057" cy="53165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Ön ingatlanos?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Ingatlanosokkal nem áll szóba?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Kizárt!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Miért?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Mert mind csak lehúzza az embert!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Teljesen megértem, hogy dühös, ha eddig csak ilyenekkel találkozott. Ad nekem 2 percet, hogy megmutassam, hogyan szoktam vonzóbban </a:t>
            </a:r>
            <a:r>
              <a:rPr lang="hu-HU" altLang="hu-HU" sz="4000" b="1" dirty="0" err="1" smtClean="0">
                <a:solidFill>
                  <a:schemeClr val="accent1">
                    <a:lumMod val="50000"/>
                  </a:schemeClr>
                </a:solidFill>
              </a:rPr>
              <a:t>fotózni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 a lakásokat, mint mások?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0385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7942217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Pozícionálás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240971"/>
            <a:ext cx="8948057" cy="54863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Ön ingatlanos?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Igen.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Akkor köszönöm, </a:t>
            </a:r>
            <a:r>
              <a:rPr lang="hu-HU" altLang="hu-HU" sz="4000" b="1" dirty="0" err="1" smtClean="0">
                <a:solidFill>
                  <a:schemeClr val="accent1">
                    <a:lumMod val="50000"/>
                  </a:schemeClr>
                </a:solidFill>
              </a:rPr>
              <a:t>viszhall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Megenged egyetlen sztorit, ami a napokban történt velem?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Ön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ingatlanos?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Találkozott már korrekt ingatlanossal?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Nem.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Akkor bemutatkozhatok?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30474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7942217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Pozícionálás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240971"/>
            <a:ext cx="8948057" cy="54863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hu-HU" altLang="hu-HU" sz="1350" b="1" dirty="0"/>
          </a:p>
          <a:p>
            <a:pPr marL="457200" lvl="1" indent="0"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hu-HU" altLang="hu-HU" sz="4200" b="1" dirty="0">
                <a:solidFill>
                  <a:schemeClr val="accent1">
                    <a:lumMod val="50000"/>
                  </a:schemeClr>
                </a:solidFill>
              </a:rPr>
              <a:t>Ön ingatlanos?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Én vagyok a 3-as ingatlanos.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Az mit jelent?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3 perc alatt </a:t>
            </a:r>
            <a:r>
              <a:rPr lang="hu-HU" altLang="hu-HU" sz="4200" b="1" dirty="0" err="1" smtClean="0">
                <a:solidFill>
                  <a:schemeClr val="accent1">
                    <a:lumMod val="50000"/>
                  </a:schemeClr>
                </a:solidFill>
              </a:rPr>
              <a:t>végigszaladok</a:t>
            </a: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 az ügyfeleim lakásában, és tudok mondani legalább 3 dolgot, ami legalább 3 millióval megnöveli a lakás piaci értékét.</a:t>
            </a:r>
          </a:p>
          <a:p>
            <a:pPr marL="457200" lvl="1" indent="0">
              <a:buNone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- Ön </a:t>
            </a:r>
            <a:r>
              <a:rPr lang="hu-HU" altLang="hu-HU" sz="4200" b="1" dirty="0">
                <a:solidFill>
                  <a:schemeClr val="accent1">
                    <a:lumMod val="50000"/>
                  </a:schemeClr>
                </a:solidFill>
              </a:rPr>
              <a:t>ingatlanos?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Találkozott már korrekt ingatlanossal?</a:t>
            </a:r>
            <a:endParaRPr lang="hu-HU" altLang="hu-HU" sz="4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Nem.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Akkor bemutatkozhatok?</a:t>
            </a:r>
            <a:r>
              <a:rPr lang="hu-HU" altLang="hu-HU" sz="4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altLang="hu-HU" sz="4200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0879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7942217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Pozícionálás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240971"/>
            <a:ext cx="8948057" cy="548639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u-HU" altLang="hu-HU" sz="1350" b="1" dirty="0"/>
          </a:p>
          <a:p>
            <a:pPr marL="457200" lvl="1" indent="0"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hu-HU" altLang="hu-HU" sz="4200" b="1" dirty="0">
                <a:solidFill>
                  <a:schemeClr val="accent1">
                    <a:lumMod val="50000"/>
                  </a:schemeClr>
                </a:solidFill>
              </a:rPr>
              <a:t>Ön ingatlanos?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Igen. Elmondhatom, mit néznek meg először a vevők egy ilyen lakáson, mint az Öné?</a:t>
            </a:r>
          </a:p>
          <a:p>
            <a:pPr lvl="1">
              <a:buFontTx/>
              <a:buChar char="-"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Ön ingatlanos?</a:t>
            </a:r>
          </a:p>
          <a:p>
            <a:pPr lvl="1">
              <a:buFontTx/>
              <a:buChar char="-"/>
            </a:pPr>
            <a:r>
              <a:rPr lang="hu-HU" altLang="hu-HU" sz="4200" b="1" dirty="0" smtClean="0">
                <a:solidFill>
                  <a:schemeClr val="accent1">
                    <a:lumMod val="50000"/>
                  </a:schemeClr>
                </a:solidFill>
              </a:rPr>
              <a:t>Igen. Elmondhatom, mit írnék át a hirdetésben, hogy jobban megragadja a vevők figyelmét?</a:t>
            </a:r>
          </a:p>
        </p:txBody>
      </p:sp>
    </p:spTree>
    <p:extLst>
      <p:ext uri="{BB962C8B-B14F-4D97-AF65-F5344CB8AC3E}">
        <p14:creationId xmlns:p14="http://schemas.microsoft.com/office/powerpoint/2010/main" val="37102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855617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Helyzetfeltárás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240971"/>
            <a:ext cx="8948057" cy="54863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El tudom adni egyedül is.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Előbb-utóbb biztosan. Megkérdezhetem, hogy mennyire sürgős / mióta van a piacon / mihez képest számolta ki ezt az árat?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tudom adni egyedül is</a:t>
            </a: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Megértem. Abban azért egyet tudunk érteni, hogy a mai lakáspiacon az jár a legjobban, aki…?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855617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Helyzetfeltárás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240971"/>
            <a:ext cx="8948057" cy="54863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El tudom adni egyedül is.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Értem. Jól sejtem, hogy ezek szerint még sosem dolgozott ingatlan-közvetítő szakemberrel?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hu-HU" altLang="hu-HU" sz="4000" b="1" dirty="0">
                <a:solidFill>
                  <a:schemeClr val="accent1">
                    <a:lumMod val="50000"/>
                  </a:schemeClr>
                </a:solidFill>
              </a:rPr>
              <a:t>tudom adni egyedül is.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Nem kétlem. Abban megegyezhetünk, hogy valójában nem is eladni nehéz egy ingatlant, hanem a lehető legjobb árat megkapni érte?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313509" y="-261257"/>
            <a:ext cx="8503920" cy="2129245"/>
          </a:xfrm>
        </p:spPr>
        <p:txBody>
          <a:bodyPr>
            <a:normAutofit/>
          </a:bodyPr>
          <a:lstStyle/>
          <a:p>
            <a:pPr algn="ctr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Ha mégis muszáj hideget hívni</a:t>
            </a:r>
            <a:endParaRPr lang="hu-HU" altLang="hu-H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04504" y="1410790"/>
            <a:ext cx="5701936" cy="53165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>
              <a:lnSpc>
                <a:spcPct val="8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Ha jól mondod, bármit mondhatsz…</a:t>
            </a:r>
          </a:p>
          <a:p>
            <a:pPr>
              <a:lnSpc>
                <a:spcPct val="8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Ha rosszul mondod, bármit mondhatsz…</a:t>
            </a:r>
          </a:p>
          <a:p>
            <a:pPr>
              <a:lnSpc>
                <a:spcPct val="80000"/>
              </a:lnSpc>
            </a:pP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Hogyan és mit </a:t>
            </a:r>
          </a:p>
          <a:p>
            <a:pPr lvl="1">
              <a:lnSpc>
                <a:spcPct val="80000"/>
              </a:lnSpc>
            </a:pPr>
            <a:r>
              <a:rPr lang="hu-HU" sz="4000" b="1" dirty="0" smtClean="0">
                <a:solidFill>
                  <a:srgbClr val="0070C0"/>
                </a:solidFill>
              </a:rPr>
              <a:t>80% - 20% </a:t>
            </a:r>
          </a:p>
          <a:p>
            <a:pPr>
              <a:lnSpc>
                <a:spcPct val="80000"/>
              </a:lnSpc>
            </a:pPr>
            <a:r>
              <a:rPr lang="hu-HU" sz="4400" b="1" dirty="0" smtClean="0">
                <a:solidFill>
                  <a:srgbClr val="0070C0"/>
                </a:solidFill>
              </a:rPr>
              <a:t>Élvezd </a:t>
            </a: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a kihívást, a fejlődést, mint </a:t>
            </a:r>
            <a:r>
              <a:rPr lang="hu-HU" sz="4400" b="1" dirty="0" err="1" smtClean="0">
                <a:solidFill>
                  <a:schemeClr val="accent1">
                    <a:lumMod val="50000"/>
                  </a:schemeClr>
                </a:solidFill>
              </a:rPr>
              <a:t>Agassi</a:t>
            </a: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 (de figyeld a statisztikát)</a:t>
            </a:r>
            <a:endParaRPr lang="hu-H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hu-HU" altLang="hu-HU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  <p:pic>
        <p:nvPicPr>
          <p:cNvPr id="1026" name="Picture 2" descr="KÃ©ptalÃ¡lat a kÃ¶vetkezÅre: âagassi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45" y="1259620"/>
            <a:ext cx="3017521" cy="546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49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83326" y="457199"/>
            <a:ext cx="855617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Helyzetfeltárás és kifogáskezelés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1440" y="1240971"/>
            <a:ext cx="8948057" cy="54863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- El tudom adni egyedül is.</a:t>
            </a:r>
            <a:endParaRPr lang="hu-HU" alt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Értem. Mennyivel kellene többet kapnia a lakásért, hogy együtt gondolkozzon egy ingatlanos szakemberrel?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Legalább 5 millióval.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Ad nekem 15 percet, hogy felmérjem, reális-e ezen a lakáson a meghirdetett árhoz képest plusz 5 milliót keresni?</a:t>
            </a: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hu-HU" altLang="hu-HU" sz="4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339635"/>
            <a:ext cx="6032591" cy="16459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Kommunikáció</a:t>
            </a: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188720" y="1645920"/>
            <a:ext cx="7419703" cy="49638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Többet </a:t>
            </a:r>
            <a:r>
              <a:rPr lang="hu-HU" sz="4000" b="1" dirty="0" err="1" smtClean="0">
                <a:solidFill>
                  <a:schemeClr val="accent1">
                    <a:lumMod val="50000"/>
                  </a:schemeClr>
                </a:solidFill>
              </a:rPr>
              <a:t>sztorizol</a:t>
            </a:r>
            <a:endParaRPr lang="hu-H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Jobban kérdezel</a:t>
            </a:r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Jobban válaszolsz</a:t>
            </a:r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Közös pontokat keresel</a:t>
            </a:r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Egyetértéseket keresel</a:t>
            </a:r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Megnevettetsz</a:t>
            </a:r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Irányítasz (időpontegyeztetéstől az </a:t>
            </a:r>
            <a:r>
              <a:rPr lang="hu-HU" sz="4000" b="1" dirty="0" err="1" smtClean="0">
                <a:solidFill>
                  <a:schemeClr val="accent1">
                    <a:lumMod val="50000"/>
                  </a:schemeClr>
                </a:solidFill>
              </a:rPr>
              <a:t>upsellig</a:t>
            </a: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35389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097281" y="300446"/>
            <a:ext cx="7014754" cy="182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Kommunikáció</a:t>
            </a:r>
            <a:b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Értelmezés, pontosítás</a:t>
            </a: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849086" y="1345474"/>
            <a:ext cx="8085908" cy="55125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endParaRPr lang="hu-H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Mit ért 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azon, hogy…?</a:t>
            </a:r>
          </a:p>
          <a:p>
            <a:pPr lvl="1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Jól értem, hogy…?</a:t>
            </a:r>
          </a:p>
          <a:p>
            <a:pPr lvl="1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Tehát ezek szerint…?</a:t>
            </a:r>
          </a:p>
          <a:p>
            <a:pPr lvl="1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Akkor mondhatjuk, hogy…?</a:t>
            </a:r>
          </a:p>
          <a:p>
            <a:pPr lvl="1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Vagyis olyat keresünk, ami…?</a:t>
            </a:r>
          </a:p>
          <a:p>
            <a:pPr lvl="1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Egy szóval azt szeretné, hogy…?</a:t>
            </a:r>
          </a:p>
          <a:p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6478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01648"/>
            <a:ext cx="7886700" cy="1792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Kommunikáció személyre szabva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987" name="AutoShape 3"/>
          <p:cNvSpPr>
            <a:spLocks/>
          </p:cNvSpPr>
          <p:nvPr/>
        </p:nvSpPr>
        <p:spPr bwMode="auto">
          <a:xfrm>
            <a:off x="1209017" y="3464885"/>
            <a:ext cx="6453051" cy="402919"/>
          </a:xfrm>
          <a:prstGeom prst="leftRightArrow">
            <a:avLst>
              <a:gd name="adj1" fmla="val 44685"/>
              <a:gd name="adj2" fmla="val 59522"/>
            </a:avLst>
          </a:prstGeom>
          <a:solidFill>
            <a:schemeClr val="accent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215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 rot="5385103" flipH="1">
            <a:off x="2306732" y="3763280"/>
            <a:ext cx="4253033" cy="4413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592" y="15626"/>
                </a:moveTo>
                <a:lnTo>
                  <a:pt x="592" y="21600"/>
                </a:lnTo>
                <a:lnTo>
                  <a:pt x="0" y="10800"/>
                </a:lnTo>
                <a:lnTo>
                  <a:pt x="592" y="0"/>
                </a:lnTo>
                <a:lnTo>
                  <a:pt x="592" y="5974"/>
                </a:lnTo>
                <a:lnTo>
                  <a:pt x="21008" y="5974"/>
                </a:lnTo>
                <a:lnTo>
                  <a:pt x="21008" y="0"/>
                </a:lnTo>
                <a:lnTo>
                  <a:pt x="21600" y="10800"/>
                </a:lnTo>
                <a:lnTo>
                  <a:pt x="21008" y="21600"/>
                </a:lnTo>
                <a:lnTo>
                  <a:pt x="21008" y="15626"/>
                </a:lnTo>
                <a:lnTo>
                  <a:pt x="592" y="15626"/>
                </a:lnTo>
                <a:close/>
                <a:moveTo>
                  <a:pt x="592" y="15626"/>
                </a:moveTo>
              </a:path>
            </a:pathLst>
          </a:custGeom>
          <a:solidFill>
            <a:schemeClr val="accent1">
              <a:lumMod val="5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hu-HU" sz="949"/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3741540" y="3137668"/>
            <a:ext cx="1654225" cy="17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373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732058" y="3706936"/>
            <a:ext cx="2596877" cy="7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373" dirty="0" err="1">
                <a:solidFill>
                  <a:schemeClr val="accent1">
                    <a:lumMod val="75000"/>
                  </a:schemeClr>
                </a:solidFill>
              </a:rPr>
              <a:t>Befelé</a:t>
            </a:r>
            <a:r>
              <a:rPr lang="en-US" altLang="hu-HU" sz="237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hu-HU" sz="2373" dirty="0" err="1">
                <a:solidFill>
                  <a:schemeClr val="accent1">
                    <a:lumMod val="75000"/>
                  </a:schemeClr>
                </a:solidFill>
              </a:rPr>
              <a:t>forduló</a:t>
            </a:r>
            <a:endParaRPr lang="en-US" altLang="hu-HU" sz="237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5563196" y="5933778"/>
            <a:ext cx="3824139" cy="19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hu-HU" sz="1740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4572000" y="3706936"/>
            <a:ext cx="4333132" cy="7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373" dirty="0" err="1">
                <a:solidFill>
                  <a:schemeClr val="accent1">
                    <a:lumMod val="75000"/>
                  </a:schemeClr>
                </a:solidFill>
              </a:rPr>
              <a:t>Kifelé</a:t>
            </a:r>
            <a:r>
              <a:rPr lang="en-US" altLang="hu-HU" sz="237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hu-HU" sz="2373" dirty="0" err="1">
                <a:solidFill>
                  <a:schemeClr val="accent1">
                    <a:lumMod val="75000"/>
                  </a:schemeClr>
                </a:solidFill>
              </a:rPr>
              <a:t>forduló</a:t>
            </a:r>
            <a:endParaRPr lang="en-US" altLang="hu-HU" sz="237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1306285" y="6049307"/>
            <a:ext cx="6426925" cy="70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373" dirty="0" err="1">
                <a:solidFill>
                  <a:schemeClr val="accent1">
                    <a:lumMod val="75000"/>
                  </a:schemeClr>
                </a:solidFill>
              </a:rPr>
              <a:t>Eredményorientált</a:t>
            </a:r>
            <a:endParaRPr lang="en-US" altLang="hu-HU" sz="237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2103119" y="382465"/>
            <a:ext cx="4524941" cy="23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373" dirty="0" err="1">
                <a:solidFill>
                  <a:schemeClr val="accent1">
                    <a:lumMod val="75000"/>
                  </a:schemeClr>
                </a:solidFill>
              </a:rPr>
              <a:t>Kapcsolatorientált</a:t>
            </a:r>
            <a:endParaRPr lang="en-US" altLang="hu-HU" sz="237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990011" y="1892700"/>
            <a:ext cx="3278778" cy="1345021"/>
          </a:xfrm>
        </p:spPr>
        <p:txBody>
          <a:bodyPr>
            <a:normAutofit fontScale="92500" lnSpcReduction="20000"/>
          </a:bodyPr>
          <a:lstStyle/>
          <a:p>
            <a:pPr marL="167426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altLang="hu-HU" sz="1793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SZANGVINIKUS</a:t>
            </a:r>
          </a:p>
          <a:p>
            <a:pPr marL="167426" indent="0">
              <a:lnSpc>
                <a:spcPct val="100000"/>
              </a:lnSpc>
              <a:spcBef>
                <a:spcPts val="900"/>
              </a:spcBef>
            </a:pPr>
            <a:r>
              <a:rPr lang="en-US" altLang="hu-HU" sz="1793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Beszédes</a:t>
            </a:r>
            <a:r>
              <a:rPr lang="en-US" altLang="hu-HU" sz="1793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altLang="hu-HU" sz="1793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élénk</a:t>
            </a:r>
            <a:endParaRPr lang="en-US" altLang="hu-HU" sz="1793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67426" indent="0">
              <a:lnSpc>
                <a:spcPct val="100000"/>
              </a:lnSpc>
              <a:spcBef>
                <a:spcPts val="900"/>
              </a:spcBef>
            </a:pPr>
            <a:r>
              <a:rPr lang="en-US" altLang="hu-HU" sz="1793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Vicces</a:t>
            </a:r>
            <a:r>
              <a:rPr lang="hu-HU" altLang="hu-HU" sz="1793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optimista</a:t>
            </a:r>
            <a:endParaRPr lang="en-US" altLang="hu-HU" sz="1793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67426" indent="0">
              <a:lnSpc>
                <a:spcPct val="100000"/>
              </a:lnSpc>
              <a:spcBef>
                <a:spcPts val="900"/>
              </a:spcBef>
            </a:pPr>
            <a:r>
              <a:rPr lang="en-US" altLang="hu-HU" sz="1793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Társaságkedvelő</a:t>
            </a:r>
            <a:endParaRPr lang="en-US" altLang="hu-HU" sz="1793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5459208" y="4477122"/>
            <a:ext cx="3582381" cy="13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>
              <a:spcBef>
                <a:spcPts val="900"/>
              </a:spcBef>
              <a:buClrTx/>
              <a:buSzTx/>
              <a:buNone/>
            </a:pPr>
            <a:r>
              <a:rPr lang="en-US" altLang="hu-HU" sz="1740" b="1" dirty="0">
                <a:solidFill>
                  <a:schemeClr val="accent1">
                    <a:lumMod val="75000"/>
                  </a:schemeClr>
                </a:solidFill>
              </a:rPr>
              <a:t>KOLERIKUS</a:t>
            </a:r>
          </a:p>
          <a:p>
            <a:pPr>
              <a:spcBef>
                <a:spcPts val="900"/>
              </a:spcBef>
              <a:buClrTx/>
            </a:pPr>
            <a:r>
              <a:rPr lang="en-US" altLang="hu-HU" sz="1740" b="1" dirty="0" err="1">
                <a:solidFill>
                  <a:schemeClr val="accent1">
                    <a:lumMod val="75000"/>
                  </a:schemeClr>
                </a:solidFill>
              </a:rPr>
              <a:t>Határozott</a:t>
            </a:r>
            <a:r>
              <a:rPr lang="en-US" altLang="hu-HU" sz="174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hu-HU" sz="1740" b="1" dirty="0" err="1">
                <a:solidFill>
                  <a:schemeClr val="accent1">
                    <a:lumMod val="75000"/>
                  </a:schemeClr>
                </a:solidFill>
              </a:rPr>
              <a:t>vezető</a:t>
            </a:r>
            <a:endParaRPr lang="en-US" altLang="hu-HU" sz="174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  <a:buClrTx/>
            </a:pPr>
            <a:r>
              <a:rPr lang="en-US" altLang="hu-HU" sz="1740" b="1" dirty="0" err="1">
                <a:solidFill>
                  <a:schemeClr val="accent1">
                    <a:lumMod val="75000"/>
                  </a:schemeClr>
                </a:solidFill>
              </a:rPr>
              <a:t>Döntésképes</a:t>
            </a:r>
            <a:endParaRPr lang="en-US" altLang="hu-HU" sz="174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  <a:buClrTx/>
            </a:pPr>
            <a:r>
              <a:rPr lang="en-US" altLang="hu-HU" sz="1740" b="1" dirty="0" err="1">
                <a:solidFill>
                  <a:schemeClr val="accent1">
                    <a:lumMod val="75000"/>
                  </a:schemeClr>
                </a:solidFill>
              </a:rPr>
              <a:t>Versengő</a:t>
            </a:r>
            <a:endParaRPr lang="en-US" altLang="hu-HU" sz="174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1018903" y="4351916"/>
            <a:ext cx="4189337" cy="163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>
              <a:spcBef>
                <a:spcPts val="900"/>
              </a:spcBef>
              <a:buClrTx/>
              <a:buSzTx/>
              <a:buNone/>
            </a:pPr>
            <a:r>
              <a:rPr lang="en-US" altLang="hu-HU" sz="1740" dirty="0">
                <a:solidFill>
                  <a:schemeClr val="accent1">
                    <a:lumMod val="75000"/>
                  </a:schemeClr>
                </a:solidFill>
              </a:rPr>
              <a:t>MELANKOLIKUS</a:t>
            </a:r>
          </a:p>
          <a:p>
            <a:pPr>
              <a:spcBef>
                <a:spcPts val="900"/>
              </a:spcBef>
              <a:buClrTx/>
            </a:pP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Megfontolt</a:t>
            </a:r>
            <a:endParaRPr lang="en-US" altLang="hu-HU" sz="174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  <a:buClrTx/>
            </a:pP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Rendszerető</a:t>
            </a:r>
            <a:r>
              <a:rPr lang="en-US" altLang="hu-HU" sz="174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precíz</a:t>
            </a:r>
            <a:endParaRPr lang="en-US" altLang="hu-HU" sz="174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  <a:buClrTx/>
            </a:pP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Együttérző</a:t>
            </a:r>
            <a:endParaRPr lang="en-US" altLang="hu-HU" sz="174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868516" y="1358536"/>
            <a:ext cx="2533019" cy="257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Arial Black" panose="020B0A04020102020204" pitchFamily="34" charset="0"/>
              <a:buChar char="•"/>
              <a:defRPr sz="5200">
                <a:solidFill>
                  <a:schemeClr val="tx1"/>
                </a:solidFill>
                <a:latin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>
              <a:spcBef>
                <a:spcPts val="900"/>
              </a:spcBef>
              <a:buClrTx/>
              <a:buSzTx/>
              <a:buNone/>
            </a:pPr>
            <a:r>
              <a:rPr lang="en-US" altLang="hu-HU" sz="1740" dirty="0">
                <a:solidFill>
                  <a:schemeClr val="accent1">
                    <a:lumMod val="75000"/>
                  </a:schemeClr>
                </a:solidFill>
              </a:rPr>
              <a:t>FLEGMATIKUS</a:t>
            </a:r>
          </a:p>
          <a:p>
            <a:pPr>
              <a:spcBef>
                <a:spcPts val="900"/>
              </a:spcBef>
              <a:buClrTx/>
            </a:pP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Csendes</a:t>
            </a:r>
            <a:r>
              <a:rPr lang="en-US" altLang="hu-HU" sz="174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Békés</a:t>
            </a:r>
            <a:endParaRPr lang="en-US" altLang="hu-HU" sz="174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  <a:buClrTx/>
            </a:pP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Kényelmes</a:t>
            </a:r>
            <a:endParaRPr lang="en-US" altLang="hu-HU" sz="174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900"/>
              </a:spcBef>
              <a:buClrTx/>
            </a:pPr>
            <a:r>
              <a:rPr lang="en-US" altLang="hu-HU" sz="1740" dirty="0" err="1">
                <a:solidFill>
                  <a:schemeClr val="accent1">
                    <a:lumMod val="75000"/>
                  </a:schemeClr>
                </a:solidFill>
              </a:rPr>
              <a:t>Kiegyensúlyozott</a:t>
            </a:r>
            <a:endParaRPr lang="en-US" altLang="hu-HU" sz="174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505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56551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0" presetClass="entr" presetSubtype="1000612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9" grpId="0" autoUpdateAnimBg="0"/>
      <p:bldP spid="41990" grpId="0" autoUpdateAnimBg="0"/>
      <p:bldP spid="41993" grpId="0" autoUpdateAnimBg="0"/>
      <p:bldP spid="41994" grpId="0" autoUpdateAnimBg="0"/>
      <p:bldP spid="4199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44137" y="-130629"/>
            <a:ext cx="8307977" cy="195942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Kommunikáció személyre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szabva</a:t>
            </a:r>
            <a:endParaRPr lang="hu-HU" alt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01337" y="1371599"/>
            <a:ext cx="7850777" cy="56300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4000" b="1" dirty="0" smtClean="0">
                <a:solidFill>
                  <a:srgbClr val="0070C0"/>
                </a:solidFill>
              </a:rPr>
              <a:t>Szangvinikus</a:t>
            </a:r>
            <a:endParaRPr lang="hu-HU" sz="4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Mutathatok egy elképesztően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szépet?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Neked melyik indította be legjobban a fantáziádat? 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Bevállalsz egy kis merészséget?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Hányan fogják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megcsodálni?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Mekkora bulik lesznek hétvégente?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4000" b="1" dirty="0">
                <a:solidFill>
                  <a:srgbClr val="0070C0"/>
                </a:solidFill>
              </a:rPr>
              <a:t>Kolerikus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Nézzünk egy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olyat,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ami tuti senki másnak nincs a városban?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Mutathatom a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VIP lakásokat?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Mutathatom a két legjobbat?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Mutassam,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milyenekben laknak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vezetők?</a:t>
            </a:r>
          </a:p>
          <a:p>
            <a:pPr>
              <a:spcBef>
                <a:spcPts val="0"/>
              </a:spcBef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12370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44137" y="-130629"/>
            <a:ext cx="8307977" cy="195942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Kommunikáció személyre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szabva</a:t>
            </a:r>
            <a:endParaRPr lang="hu-HU" alt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01337" y="1371599"/>
            <a:ext cx="7850777" cy="563009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rgbClr val="0070C0"/>
                </a:solidFill>
              </a:rPr>
              <a:t>Melankolikus</a:t>
            </a:r>
            <a:endParaRPr lang="hu-HU" sz="4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Jól gondolom, hogy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Önnek egy lakás nem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csak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tárgy,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hanem egyfajta életfilozófia?</a:t>
            </a:r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Megengedi,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hogy a legapróbb részletekig elmagyarázzam, mitől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ilyen?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Látja,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hogy ár-érték arányban ez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most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piacvezető?</a:t>
            </a:r>
          </a:p>
          <a:p>
            <a:pPr>
              <a:spcBef>
                <a:spcPts val="0"/>
              </a:spcBef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sz="4000" b="1" dirty="0">
                <a:solidFill>
                  <a:srgbClr val="0070C0"/>
                </a:solidFill>
              </a:rPr>
              <a:t>Flegmatikus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Megmutassam, hogy én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melyiket választanám?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Mutassam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azokat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amiket most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legtöbben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kérnek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Olyan legyen, mint az előző?</a:t>
            </a:r>
          </a:p>
          <a:p>
            <a:pPr>
              <a:spcBef>
                <a:spcPts val="0"/>
              </a:spcBef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Mutathatok egy olyat, amivel biztosra lehet menni?</a:t>
            </a:r>
          </a:p>
          <a:p>
            <a:pPr>
              <a:spcBef>
                <a:spcPts val="0"/>
              </a:spcBef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Érti,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hogy ennél egyszerűbb dolog a világon nincs?</a:t>
            </a:r>
          </a:p>
          <a:p>
            <a:pPr>
              <a:spcBef>
                <a:spcPts val="0"/>
              </a:spcBef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23275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44137" y="-130629"/>
            <a:ext cx="8307977" cy="195942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Szakértőség a vásárlás után is </a:t>
            </a:r>
            <a:endParaRPr lang="hu-HU" altLang="hu-H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901337" y="1371599"/>
            <a:ext cx="7850777" cy="56300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>
              <a:spcBef>
                <a:spcPts val="0"/>
              </a:spcBef>
            </a:pPr>
            <a:r>
              <a:rPr lang="hu-HU" sz="4000" b="1" dirty="0" smtClean="0">
                <a:solidFill>
                  <a:srgbClr val="0070C0"/>
                </a:solidFill>
              </a:rPr>
              <a:t>A vásárlás után: kapcsolattartás</a:t>
            </a:r>
          </a:p>
          <a:p>
            <a:pPr lvl="1">
              <a:spcBef>
                <a:spcPts val="0"/>
              </a:spcBef>
            </a:pP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Kulcs az adminisztráció – mi történt, mi a következő lépés, kinek a felelőssége</a:t>
            </a:r>
          </a:p>
          <a:p>
            <a:pPr lvl="1">
              <a:spcBef>
                <a:spcPts val="0"/>
              </a:spcBef>
            </a:pP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Adatbázisépítés, információgyűjtés a vevőkről (sajtófigyelés, Facebook, B2B-nél az ügyfél weboldala)</a:t>
            </a:r>
          </a:p>
          <a:p>
            <a:pPr lvl="1">
              <a:spcBef>
                <a:spcPts val="0"/>
              </a:spcBef>
            </a:pP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>Személyes barátság, bennfentes kapcsolatok kialakítása</a:t>
            </a:r>
            <a:endParaRPr lang="hu-H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8769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721">
            <a:off x="2738274" y="4368392"/>
            <a:ext cx="2192911" cy="2416755"/>
          </a:xfrm>
          <a:prstGeom prst="rect">
            <a:avLst/>
          </a:prstGeom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Ajánlott olvasmányok</a:t>
            </a:r>
            <a:endParaRPr lang="hu-HU" alt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236372" y="2125266"/>
            <a:ext cx="7611414" cy="3590539"/>
          </a:xfrm>
        </p:spPr>
        <p:txBody>
          <a:bodyPr>
            <a:normAutofit/>
          </a:bodyPr>
          <a:lstStyle/>
          <a:p>
            <a:pPr marL="557213" lvl="1" indent="-214313">
              <a:spcBef>
                <a:spcPts val="394"/>
              </a:spcBef>
            </a:pPr>
            <a:endParaRPr lang="hu-HU" sz="27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2700" dirty="0"/>
          </a:p>
          <a:p>
            <a:pPr lvl="0"/>
            <a:endParaRPr lang="hu-HU" sz="2700" dirty="0"/>
          </a:p>
          <a:p>
            <a:endParaRPr lang="hu-HU" sz="27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7699" r="29859"/>
          <a:stretch/>
        </p:blipFill>
        <p:spPr>
          <a:xfrm rot="669255">
            <a:off x="470050" y="1322224"/>
            <a:ext cx="2232709" cy="288025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96">
            <a:off x="5197506" y="1951859"/>
            <a:ext cx="3364765" cy="296428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259871" y="2737284"/>
            <a:ext cx="6753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hu-H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u-H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u-H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u-H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www.szemelyisegkalauz.hu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6" y="4323722"/>
            <a:ext cx="2028603" cy="22443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88" y="1725812"/>
            <a:ext cx="2246220" cy="26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313509" y="-261257"/>
            <a:ext cx="8503920" cy="2129245"/>
          </a:xfrm>
        </p:spPr>
        <p:txBody>
          <a:bodyPr>
            <a:normAutofit/>
          </a:bodyPr>
          <a:lstStyle/>
          <a:p>
            <a:pPr algn="ctr"/>
            <a:r>
              <a:rPr lang="hu-HU" altLang="hu-H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Ha mégis muszáj hideget hívni</a:t>
            </a:r>
            <a:endParaRPr lang="hu-HU" altLang="hu-H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70263" y="1201783"/>
            <a:ext cx="8477794" cy="55255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u-HU" altLang="hu-HU" sz="1350" b="1" dirty="0"/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Ne hazudj!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Sosem kapsz ajánlást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Beperelhetnek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Utálni fogod a munkádat, az embereket, magadat, bele is betegedhetsz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Rombolod a szakma hírnevét</a:t>
            </a:r>
          </a:p>
          <a:p>
            <a:pPr>
              <a:lnSpc>
                <a:spcPct val="80000"/>
              </a:lnSpc>
            </a:pP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Ne legyél </a:t>
            </a:r>
            <a:r>
              <a:rPr lang="hu-HU" altLang="hu-HU" sz="4400" b="1" dirty="0" smtClean="0">
                <a:solidFill>
                  <a:schemeClr val="accent1">
                    <a:lumMod val="75000"/>
                  </a:schemeClr>
                </a:solidFill>
              </a:rPr>
              <a:t>sablonos</a:t>
            </a:r>
            <a:r>
              <a:rPr lang="hu-HU" altLang="hu-HU" sz="4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lvl="1">
              <a:lnSpc>
                <a:spcPct val="80000"/>
              </a:lnSpc>
            </a:pPr>
            <a:r>
              <a:rPr lang="hu-HU" alt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Azonnal elhajtanak</a:t>
            </a:r>
            <a:endParaRPr lang="hu-HU" altLang="hu-H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altLang="hu-HU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40236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875211" y="182880"/>
            <a:ext cx="7733212" cy="1227910"/>
          </a:xfrm>
        </p:spPr>
        <p:txBody>
          <a:bodyPr>
            <a:normAutofit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Minden lépés tanulható </a:t>
            </a: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31075" y="1110343"/>
            <a:ext cx="8530046" cy="56170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Az Extrémre születni kell, de a profi tanulható</a:t>
            </a:r>
            <a:endParaRPr lang="hu-HU" sz="7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sz="7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hu-HU" altLang="hu-HU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20873"/>
              </p:ext>
            </p:extLst>
          </p:nvPr>
        </p:nvGraphicFramePr>
        <p:xfrm>
          <a:off x="875212" y="1776549"/>
          <a:ext cx="8268788" cy="50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-261256"/>
            <a:ext cx="6032591" cy="1672046"/>
          </a:xfrm>
        </p:spPr>
        <p:txBody>
          <a:bodyPr>
            <a:normAutofit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Amatőr vagy profi? </a:t>
            </a: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875211" y="1410790"/>
            <a:ext cx="8085909" cy="5316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r>
              <a:rPr lang="hu-HU" sz="72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endParaRPr lang="hu-HU" sz="7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hu-HU" altLang="hu-HU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  <p:pic>
        <p:nvPicPr>
          <p:cNvPr id="4" name="Tartalom hely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1" y="1561681"/>
            <a:ext cx="4815141" cy="50687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1561681"/>
            <a:ext cx="4336869" cy="49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457199"/>
            <a:ext cx="603259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Mitől leszel profi?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7" y="1319349"/>
            <a:ext cx="8791303" cy="553865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0"/>
            <a:r>
              <a:rPr lang="hu-HU" sz="4800" b="1" dirty="0" smtClean="0">
                <a:solidFill>
                  <a:srgbClr val="0070C0"/>
                </a:solidFill>
              </a:rPr>
              <a:t>Alap</a:t>
            </a:r>
            <a:r>
              <a:rPr lang="hu-HU" sz="4800" b="1" dirty="0">
                <a:solidFill>
                  <a:srgbClr val="0070C0"/>
                </a:solidFill>
              </a:rPr>
              <a:t>: 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meggyőződés, önismeret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, termékismeret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, piacismeret, célok</a:t>
            </a:r>
            <a:endParaRPr lang="hu-H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u-HU" sz="4800" b="1" dirty="0">
                <a:solidFill>
                  <a:srgbClr val="0070C0"/>
                </a:solidFill>
              </a:rPr>
              <a:t>Plusz:</a:t>
            </a:r>
          </a:p>
          <a:p>
            <a:pPr marL="900113" lvl="1" indent="-557213">
              <a:buFont typeface="+mj-lt"/>
              <a:buAutoNum type="arabicPeriod"/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Szórakoztatás</a:t>
            </a:r>
          </a:p>
          <a:p>
            <a:pPr marL="900113" lvl="1" indent="-557213">
              <a:buFont typeface="+mj-lt"/>
              <a:buAutoNum type="arabicPeriod"/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Segítség / problémamegoldás</a:t>
            </a:r>
          </a:p>
          <a:p>
            <a:pPr marL="900113" lvl="1" indent="-557213">
              <a:buFont typeface="+mj-lt"/>
              <a:buAutoNum type="arabicPeriod"/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Irányítás</a:t>
            </a:r>
          </a:p>
          <a:p>
            <a:pPr marL="900113" lvl="1" indent="-557213">
              <a:buFont typeface="+mj-lt"/>
              <a:buAutoNum type="arabicPeriod"/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Kitartás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stressztűrés</a:t>
            </a:r>
          </a:p>
          <a:p>
            <a:pPr marL="900113" lvl="1" indent="-557213">
              <a:buFont typeface="+mj-lt"/>
              <a:buAutoNum type="arabicPeriod"/>
            </a:pP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dminisztráció</a:t>
            </a:r>
            <a:endParaRPr lang="hu-H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00113" lvl="1" indent="-557213">
              <a:buFont typeface="+mj-lt"/>
              <a:buAutoNum type="arabicPeriod"/>
            </a:pPr>
            <a:endParaRPr lang="hu-H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u-H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6721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457199"/>
            <a:ext cx="603259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Meggyőződés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352698" y="1410789"/>
            <a:ext cx="4454434" cy="53165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0">
              <a:buFontTx/>
              <a:buChar char="-"/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Négyet kérek!</a:t>
            </a:r>
          </a:p>
          <a:p>
            <a:pPr lvl="0">
              <a:buFontTx/>
              <a:buChar char="-"/>
            </a:pP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</a:rPr>
              <a:t>Nagyon finom, vigyen ötöt!</a:t>
            </a:r>
          </a:p>
          <a:p>
            <a:pPr>
              <a:spcBef>
                <a:spcPts val="0"/>
              </a:spcBef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5" y="1234338"/>
            <a:ext cx="4506686" cy="562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7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539785" y="457199"/>
            <a:ext cx="6032591" cy="139772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Szórakoztatás</a:t>
            </a:r>
            <a:r>
              <a:rPr lang="hu-HU" sz="5400" dirty="0"/>
              <a:t/>
            </a:r>
            <a:br>
              <a:rPr lang="hu-HU" sz="5400" dirty="0"/>
            </a:br>
            <a:endParaRPr lang="hu-HU" alt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95943" y="1045029"/>
            <a:ext cx="8778240" cy="568234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1350" b="1" dirty="0"/>
          </a:p>
          <a:p>
            <a:pPr lvl="1"/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Kíváncsiság</a:t>
            </a: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</a:rPr>
              <a:t>figyelem, humor, rajongás</a:t>
            </a:r>
            <a:endParaRPr lang="hu-H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Saját magadat is kérdezd: </a:t>
            </a:r>
            <a:r>
              <a:rPr lang="hu-HU" sz="4400" b="1" dirty="0">
                <a:solidFill>
                  <a:schemeClr val="accent1">
                    <a:lumMod val="75000"/>
                  </a:schemeClr>
                </a:solidFill>
              </a:rPr>
              <a:t>„Mi érdekes számomra ebben az emberben?</a:t>
            </a: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 Mit nem tudok még róla, ami fontos lehet?”</a:t>
            </a:r>
          </a:p>
          <a:p>
            <a:pPr lvl="2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Maga nem az a Kovács, </a:t>
            </a: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aki…?</a:t>
            </a:r>
            <a:endParaRPr lang="hu-H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Magának van </a:t>
            </a:r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</a:rPr>
              <a:t>iskolás gyereke? Lesz nálunk egy rajzpályázat…</a:t>
            </a:r>
            <a:endParaRPr lang="hu-H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endParaRPr lang="hu-HU" alt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altLang="hu-H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altLang="hu-HU" b="1" dirty="0"/>
          </a:p>
          <a:p>
            <a:pPr marL="0" indent="0">
              <a:buNone/>
              <a:defRPr/>
            </a:pPr>
            <a:endParaRPr lang="hu-HU" altLang="hu-HU" sz="844" dirty="0"/>
          </a:p>
        </p:txBody>
      </p:sp>
    </p:spTree>
    <p:extLst>
      <p:ext uri="{BB962C8B-B14F-4D97-AF65-F5344CB8AC3E}">
        <p14:creationId xmlns:p14="http://schemas.microsoft.com/office/powerpoint/2010/main" val="40305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1464</Words>
  <Application>Microsoft Office PowerPoint</Application>
  <PresentationFormat>Diavetítés a képernyőre (4:3 oldalarány)</PresentationFormat>
  <Paragraphs>344</Paragraphs>
  <Slides>37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Gill Sans</vt:lpstr>
      <vt:lpstr>Wingdings</vt:lpstr>
      <vt:lpstr>Office-téma</vt:lpstr>
      <vt:lpstr>  </vt:lpstr>
      <vt:lpstr>Kerülj ki a hideghívás csapdájából!</vt:lpstr>
      <vt:lpstr>Ha mégis muszáj hideget hívni</vt:lpstr>
      <vt:lpstr>Ha mégis muszáj hideget hívni</vt:lpstr>
      <vt:lpstr>Minden lépés tanulható </vt:lpstr>
      <vt:lpstr>Amatőr vagy profi? </vt:lpstr>
      <vt:lpstr>Mitől leszel profi? </vt:lpstr>
      <vt:lpstr>Meggyőződés </vt:lpstr>
      <vt:lpstr>Szórakoztatás </vt:lpstr>
      <vt:lpstr>Segítség, problémamegoldás </vt:lpstr>
      <vt:lpstr>Segítség </vt:lpstr>
      <vt:lpstr>Irányítás </vt:lpstr>
      <vt:lpstr>Önismeret, mentális blokkok </vt:lpstr>
      <vt:lpstr>Önismeret, mentális blokkok </vt:lpstr>
      <vt:lpstr>Önismeret, mentális blokkok </vt:lpstr>
      <vt:lpstr>Önismeret, mentális blokkok </vt:lpstr>
      <vt:lpstr>Ügyfélismeret </vt:lpstr>
      <vt:lpstr>A hideghívás felépítése </vt:lpstr>
      <vt:lpstr>Megnyitás </vt:lpstr>
      <vt:lpstr>Megnyitás </vt:lpstr>
      <vt:lpstr>Megnyitás </vt:lpstr>
      <vt:lpstr>Pozícionálás </vt:lpstr>
      <vt:lpstr>Pozícionálás </vt:lpstr>
      <vt:lpstr>Pozícionálás és kifogáskezelés </vt:lpstr>
      <vt:lpstr>Pozícionálás és kifogáskezelés </vt:lpstr>
      <vt:lpstr>Pozícionálás és kifogáskezelés </vt:lpstr>
      <vt:lpstr>Pozícionálás és kifogáskezelés </vt:lpstr>
      <vt:lpstr>Helyzetfeltárás és kifogáskezelés </vt:lpstr>
      <vt:lpstr>Helyzetfeltárás és kifogáskezelés </vt:lpstr>
      <vt:lpstr>Helyzetfeltárás és kifogáskezelés </vt:lpstr>
      <vt:lpstr>Kommunikáció</vt:lpstr>
      <vt:lpstr>Kommunikáció – Értelmezés, pontosítás</vt:lpstr>
      <vt:lpstr>Kommunikáció személyre szabva</vt:lpstr>
      <vt:lpstr>Kommunikáció személyre szabva</vt:lpstr>
      <vt:lpstr>Kommunikáció személyre szabva</vt:lpstr>
      <vt:lpstr>Szakértőség a vásárlás után is </vt:lpstr>
      <vt:lpstr>Ajánlott olvasmányok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Szemelyisegkalauz</dc:creator>
  <cp:lastModifiedBy>Nyíri Zoltán</cp:lastModifiedBy>
  <cp:revision>199</cp:revision>
  <dcterms:created xsi:type="dcterms:W3CDTF">2017-12-12T09:41:08Z</dcterms:created>
  <dcterms:modified xsi:type="dcterms:W3CDTF">2018-11-19T16:32:49Z</dcterms:modified>
</cp:coreProperties>
</file>